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4630400" cy="8229600"/>
  <p:notesSz cx="8229600" cy="14630400"/>
  <p:embeddedFontLst>
    <p:embeddedFont>
      <p:font typeface="Anton" pitchFamily="2" charset="0"/>
      <p:regular r:id="rId15"/>
    </p:embeddedFont>
    <p:embeddedFont>
      <p:font typeface="Fira Sans" panose="020B05030500000200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55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B964-0B94-8144-A8B4-03930764C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982F8-E983-5C4E-23F4-2988C84FD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E00C9-483E-7DCF-8F90-84D19161C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79424-894C-38AA-9D27-5A87C5227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07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6388" y="1372872"/>
            <a:ext cx="68809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Car Sales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04063" y="31873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SQL analysis revealing customer behavior, dealer performance, and market trends in automotive sales.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5EE78-335F-E8E6-0F44-0771C07F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462" y="7670660"/>
            <a:ext cx="1720938" cy="510659"/>
          </a:xfrm>
          <a:prstGeom prst="rect">
            <a:avLst/>
          </a:prstGeom>
        </p:spPr>
      </p:pic>
      <p:pic>
        <p:nvPicPr>
          <p:cNvPr id="1026" name="Picture 2" descr="Hands hand over the keys to a business class car. Car sale, rent. Evaluation and comparison of cars. Insurance of your vehicle. Vector illustration">
            <a:extLst>
              <a:ext uri="{FF2B5EF4-FFF2-40B4-BE49-F238E27FC236}">
                <a16:creationId xmlns:a16="http://schemas.microsoft.com/office/drawing/2014/main" id="{5476A755-E729-A96C-9CBC-47E787085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0"/>
          <a:stretch>
            <a:fillRect/>
          </a:stretch>
        </p:blipFill>
        <p:spPr bwMode="auto">
          <a:xfrm>
            <a:off x="7520683" y="0"/>
            <a:ext cx="710971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F4E2-5215-DB75-6504-2232955F8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37C3C4-D387-7087-FFA8-70A2AC1F01EE}"/>
              </a:ext>
            </a:extLst>
          </p:cNvPr>
          <p:cNvSpPr/>
          <p:nvPr/>
        </p:nvSpPr>
        <p:spPr>
          <a:xfrm>
            <a:off x="3557538" y="683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</a:rPr>
              <a:t>Most Sold Car Model per Company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C34E13-12D2-A41E-1B2A-F6DB4004A061}"/>
              </a:ext>
            </a:extLst>
          </p:cNvPr>
          <p:cNvSpPr/>
          <p:nvPr/>
        </p:nvSpPr>
        <p:spPr>
          <a:xfrm>
            <a:off x="732145" y="2205217"/>
            <a:ext cx="5853590" cy="548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</a:rPr>
              <a:t>Pinpoint the most popular car model for each manufacturer.</a:t>
            </a: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</a:rPr>
              <a:t> This helps dealerships and marketing teams understand which models dominate sales and deserve priority in inventory,</a:t>
            </a: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</a:rPr>
              <a:t>advertising, and production planning.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44270-257E-0499-3D84-9992B6ECB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462" y="7715893"/>
            <a:ext cx="1720938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1A25F-3216-86DB-D5B6-519AF141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618" y="4104526"/>
            <a:ext cx="3924848" cy="302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8B029-46B4-30DA-495B-3637A562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45" y="3819483"/>
            <a:ext cx="5296639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3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5230" t="6409" r="4613" b="6926"/>
          <a:stretch>
            <a:fillRect/>
          </a:stretch>
        </p:blipFill>
        <p:spPr>
          <a:xfrm>
            <a:off x="1127043" y="297949"/>
            <a:ext cx="12085523" cy="6801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35EDD9-6721-BC7F-C265-D32EF922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0503" y="7715893"/>
            <a:ext cx="1869897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2588" t="5266" r="1875" b="3564"/>
          <a:stretch>
            <a:fillRect/>
          </a:stretch>
        </p:blipFill>
        <p:spPr>
          <a:xfrm>
            <a:off x="636998" y="133564"/>
            <a:ext cx="13203672" cy="7469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AF7E2-4EFD-6DD2-D7BC-F663E6EDB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924" y="7772400"/>
            <a:ext cx="211647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73260" y="384593"/>
            <a:ext cx="5346383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Top 5 Customers by Spending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463152" y="1918402"/>
            <a:ext cx="783812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Identifying our highest-value customers through total purchase analysis. This query ranks customers by their cumulative spending, helping us understand who drives the most revenue.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975941" y="2334252"/>
            <a:ext cx="5077658" cy="599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4700" dirty="0"/>
          </a:p>
        </p:txBody>
      </p:sp>
      <p:sp>
        <p:nvSpPr>
          <p:cNvPr id="9" name="Text 6"/>
          <p:cNvSpPr/>
          <p:nvPr/>
        </p:nvSpPr>
        <p:spPr>
          <a:xfrm>
            <a:off x="10379569" y="3160545"/>
            <a:ext cx="2270284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Top 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75941" y="3625842"/>
            <a:ext cx="5077658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Ranked by total spending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975941" y="4370220"/>
            <a:ext cx="5077658" cy="599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100%</a:t>
            </a:r>
            <a:endParaRPr lang="en-US" sz="4700" dirty="0"/>
          </a:p>
        </p:txBody>
      </p:sp>
      <p:sp>
        <p:nvSpPr>
          <p:cNvPr id="12" name="Text 9"/>
          <p:cNvSpPr/>
          <p:nvPr/>
        </p:nvSpPr>
        <p:spPr>
          <a:xfrm>
            <a:off x="10379569" y="5196514"/>
            <a:ext cx="2270284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Revenue Focus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975941" y="5661810"/>
            <a:ext cx="5077658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Prioritize high-value relationships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C9B5CE-5DA5-B155-2635-82443BA3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462" y="7670660"/>
            <a:ext cx="1720938" cy="5106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C2807C-DD49-CBF9-A412-3049431EC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52" y="3117662"/>
            <a:ext cx="6003214" cy="20788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7D04C3-4C1D-A094-EE10-001646A01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52" y="5560641"/>
            <a:ext cx="3193632" cy="22585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2199" y="629900"/>
            <a:ext cx="69034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Average Car Price by Company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23027" y="1711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pricing strategies across manufacturers reveals market positioning and brand value perception.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34447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1F1F1F"/>
          </a:solidFill>
          <a:ln w="30480">
            <a:solidFill>
              <a:srgbClr val="FA95A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3310" y="53444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9" name="Text 7"/>
          <p:cNvSpPr/>
          <p:nvPr/>
        </p:nvSpPr>
        <p:spPr>
          <a:xfrm>
            <a:off x="1142524" y="5601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Premium Brands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42524" y="609219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Highest average prices indicate luxury positioning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534447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1F1F1F"/>
          </a:solidFill>
          <a:ln w="30480">
            <a:solidFill>
              <a:srgbClr val="FA95A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186482" y="53444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3" name="Text 11"/>
          <p:cNvSpPr/>
          <p:nvPr/>
        </p:nvSpPr>
        <p:spPr>
          <a:xfrm>
            <a:off x="5565696" y="5601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Mid-Market Players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65696" y="6092190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Balanced pricing for volume sales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534447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1F1F1F"/>
          </a:solidFill>
          <a:ln w="30480">
            <a:solidFill>
              <a:srgbClr val="FA95A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09653" y="53444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7" name="Text 15"/>
          <p:cNvSpPr/>
          <p:nvPr/>
        </p:nvSpPr>
        <p:spPr>
          <a:xfrm>
            <a:off x="9988868" y="5601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Value Segment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988868" y="609219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Competitive pricing drives accessibility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B8BD9E-F22B-4D7F-753F-9C87F6A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638" y="7726167"/>
            <a:ext cx="17209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234D5A-BD4A-645C-419F-E6F1BC458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67" y="2406135"/>
            <a:ext cx="6192173" cy="2044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AE28C9-9A35-C658-44DC-BB23ED325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653" y="2245653"/>
            <a:ext cx="2671272" cy="25258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15085" y="519356"/>
            <a:ext cx="6580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Regional Dealer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641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Ranking top dealers within each region using window functions to identify sales leaders and best practices.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2901D-5113-74C3-30E6-6654DBDB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462" y="7670660"/>
            <a:ext cx="1720938" cy="510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5BDF8-2B2F-8A27-E762-67AC6CD61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1" y="3230166"/>
            <a:ext cx="6266664" cy="2841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E14936-7000-0F50-CC06-75402B380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10" y="3226589"/>
            <a:ext cx="5823427" cy="28454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15850" y="579148"/>
            <a:ext cx="863191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Demographics: Gender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588425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Purchase Patterns by Gender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Analyzing buying behavior and average spending across gender segments reveals important market insights.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7DADF5-E495-2243-0072-8FAA3430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462" y="7670660"/>
            <a:ext cx="1720938" cy="510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C4633-0139-C03D-1EDA-11BFCDA2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3530978"/>
            <a:ext cx="6418901" cy="151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039F4-0FA0-601F-EB38-C17006DE0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860" y="3425233"/>
            <a:ext cx="3553321" cy="1686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5721" y="434085"/>
            <a:ext cx="6331625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Income-Based Segmentation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3787" y="1742361"/>
            <a:ext cx="4213622" cy="1760101"/>
          </a:xfrm>
          <a:prstGeom prst="roundRect">
            <a:avLst>
              <a:gd name="adj" fmla="val 1884"/>
            </a:avLst>
          </a:prstGeom>
          <a:solidFill>
            <a:srgbClr val="FA95AE"/>
          </a:solidFill>
          <a:ln/>
        </p:spPr>
      </p:sp>
      <p:sp>
        <p:nvSpPr>
          <p:cNvPr id="4" name="Text 2"/>
          <p:cNvSpPr/>
          <p:nvPr/>
        </p:nvSpPr>
        <p:spPr>
          <a:xfrm>
            <a:off x="994767" y="1963341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High Income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994767" y="2441377"/>
            <a:ext cx="377166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≥ ₹1,000,000 annual income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94767" y="2927747"/>
            <a:ext cx="377166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Premium vehicle preferences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8389" y="1742361"/>
            <a:ext cx="4213622" cy="1760101"/>
          </a:xfrm>
          <a:prstGeom prst="roundRect">
            <a:avLst>
              <a:gd name="adj" fmla="val 1884"/>
            </a:avLst>
          </a:prstGeom>
          <a:solidFill>
            <a:srgbClr val="FA95AE"/>
          </a:solidFill>
          <a:ln/>
        </p:spPr>
      </p:sp>
      <p:sp>
        <p:nvSpPr>
          <p:cNvPr id="8" name="Text 6"/>
          <p:cNvSpPr/>
          <p:nvPr/>
        </p:nvSpPr>
        <p:spPr>
          <a:xfrm>
            <a:off x="5429369" y="1963341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Mid Income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429369" y="2441377"/>
            <a:ext cx="377166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₹500,000 - ₹999,999 annual income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429369" y="2927747"/>
            <a:ext cx="377166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Balanced value and features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2991" y="1742361"/>
            <a:ext cx="4213622" cy="1760101"/>
          </a:xfrm>
          <a:prstGeom prst="roundRect">
            <a:avLst>
              <a:gd name="adj" fmla="val 1884"/>
            </a:avLst>
          </a:prstGeom>
          <a:solidFill>
            <a:srgbClr val="FA95AE"/>
          </a:solidFill>
          <a:ln/>
        </p:spPr>
      </p:sp>
      <p:sp>
        <p:nvSpPr>
          <p:cNvPr id="12" name="Text 10"/>
          <p:cNvSpPr/>
          <p:nvPr/>
        </p:nvSpPr>
        <p:spPr>
          <a:xfrm>
            <a:off x="9863971" y="1963341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Low Income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9863971" y="2441377"/>
            <a:ext cx="377166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&lt; ₹500,000 annual income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63971" y="2927747"/>
            <a:ext cx="377166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Cost-effective options</a:t>
            </a: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08C7E3-9193-7B74-279E-A5FB40A4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638" y="7715893"/>
            <a:ext cx="17209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165378-20DF-E4CA-9F68-2CC6A29CD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62" y="4119937"/>
            <a:ext cx="5266319" cy="3010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2C017A-053E-8034-AE2B-993486DC6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418" y="4843938"/>
            <a:ext cx="5010849" cy="15623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8967" y="581264"/>
            <a:ext cx="6385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Dealer Performance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861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dealer analysis tracking sales volume,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revenue, pricing, and model diversity.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5902643"/>
            <a:ext cx="566976" cy="56697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75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Volume Tracking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724352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 units sold per dealer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5902643"/>
            <a:ext cx="566976" cy="5669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35893" y="675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Revenue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724352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 sales value generated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5902643"/>
            <a:ext cx="566976" cy="56697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77995" y="675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Diversity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77995" y="724352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Unique models in inventory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4DEFCA-1F3C-4666-B5EF-4655473F5B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0638" y="7726167"/>
            <a:ext cx="17209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413889-9431-44D3-31B5-5272BB3791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857" y="2620727"/>
            <a:ext cx="5629588" cy="2810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29F987-6729-56C5-0605-AF32A423FE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8677" y="2912723"/>
            <a:ext cx="5425117" cy="16785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1795" y="358159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Top-Selling Company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3236" y="1870637"/>
            <a:ext cx="348388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Market Leader Identification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3236" y="2459877"/>
            <a:ext cx="703242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Finding the company with the highest total car sales using subquery aggregation.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6D825-00B3-07EC-57FF-1E8BE853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638" y="7726167"/>
            <a:ext cx="1720938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003E8-2544-6739-7B1E-D6D69E9C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60" y="3854803"/>
            <a:ext cx="5896798" cy="3286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09B07A-7658-81FE-E93E-1B98ACB6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244" y="4734011"/>
            <a:ext cx="3210373" cy="12384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6873" y="683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Monthly Sales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1" y="2708553"/>
            <a:ext cx="5853590" cy="548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Tracking sales volume and revenue patterns over time to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seasonal trends and growth opportunities.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14BA0-BDE6-F46C-063D-E188878E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462" y="7715893"/>
            <a:ext cx="1720938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A5EFD-A334-4C3E-4630-728D611FA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45" y="4114800"/>
            <a:ext cx="6901554" cy="2162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09531-F9FF-62C9-58B8-EB04924F3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7222" y="3499199"/>
            <a:ext cx="4086795" cy="31627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310</Words>
  <Application>Microsoft Office PowerPoint</Application>
  <PresentationFormat>Custom</PresentationFormat>
  <Paragraphs>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Fira Sans</vt:lpstr>
      <vt:lpstr>Arial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sahilmayekar331@gmail.com</cp:lastModifiedBy>
  <cp:revision>4</cp:revision>
  <dcterms:created xsi:type="dcterms:W3CDTF">2025-10-31T19:12:06Z</dcterms:created>
  <dcterms:modified xsi:type="dcterms:W3CDTF">2025-11-02T16:37:41Z</dcterms:modified>
</cp:coreProperties>
</file>